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409" r:id="rId2"/>
    <p:sldId id="432" r:id="rId3"/>
    <p:sldId id="453" r:id="rId4"/>
    <p:sldId id="452" r:id="rId5"/>
    <p:sldId id="455" r:id="rId6"/>
    <p:sldId id="456" r:id="rId7"/>
    <p:sldId id="457" r:id="rId8"/>
    <p:sldId id="498" r:id="rId9"/>
    <p:sldId id="491" r:id="rId10"/>
    <p:sldId id="473" r:id="rId11"/>
    <p:sldId id="475" r:id="rId12"/>
    <p:sldId id="477" r:id="rId13"/>
    <p:sldId id="479" r:id="rId14"/>
    <p:sldId id="482" r:id="rId15"/>
    <p:sldId id="461" r:id="rId16"/>
    <p:sldId id="462" r:id="rId17"/>
    <p:sldId id="463" r:id="rId18"/>
    <p:sldId id="466" r:id="rId19"/>
    <p:sldId id="492" r:id="rId20"/>
    <p:sldId id="467" r:id="rId21"/>
    <p:sldId id="464" r:id="rId22"/>
    <p:sldId id="465" r:id="rId23"/>
    <p:sldId id="496" r:id="rId24"/>
    <p:sldId id="497" r:id="rId25"/>
    <p:sldId id="483" r:id="rId26"/>
    <p:sldId id="500" r:id="rId27"/>
    <p:sldId id="501" r:id="rId28"/>
    <p:sldId id="505" r:id="rId29"/>
    <p:sldId id="502" r:id="rId30"/>
    <p:sldId id="503" r:id="rId31"/>
    <p:sldId id="504" r:id="rId32"/>
    <p:sldId id="484" r:id="rId33"/>
    <p:sldId id="493" r:id="rId34"/>
    <p:sldId id="486" r:id="rId35"/>
    <p:sldId id="487" r:id="rId36"/>
    <p:sldId id="488" r:id="rId37"/>
    <p:sldId id="489" r:id="rId38"/>
    <p:sldId id="490" r:id="rId39"/>
    <p:sldId id="480" r:id="rId40"/>
    <p:sldId id="499" r:id="rId4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H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4"/>
    <a:srgbClr val="FFFFCC"/>
    <a:srgbClr val="FED948"/>
    <a:srgbClr val="005F89"/>
    <a:srgbClr val="0077B4"/>
    <a:srgbClr val="0090E1"/>
    <a:srgbClr val="00649D"/>
    <a:srgbClr val="0084CF"/>
    <a:srgbClr val="FFDB3C"/>
    <a:srgbClr val="3C9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97" autoAdjust="0"/>
  </p:normalViewPr>
  <p:slideViewPr>
    <p:cSldViewPr snapToGrid="0" snapToObjects="1">
      <p:cViewPr>
        <p:scale>
          <a:sx n="82" d="100"/>
          <a:sy n="82" d="100"/>
        </p:scale>
        <p:origin x="-2454" y="-708"/>
      </p:cViewPr>
      <p:guideLst>
        <p:guide orient="horz" pos="273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7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r">
              <a:defRPr sz="1200"/>
            </a:lvl1pPr>
          </a:lstStyle>
          <a:p>
            <a:fld id="{DB3C372C-B379-D248-94DB-1F395D6CCA1F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r">
              <a:defRPr sz="1200"/>
            </a:lvl1pPr>
          </a:lstStyle>
          <a:p>
            <a:fld id="{22EB8ED2-3B5A-8B4C-91C1-8BD713DB8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6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r">
              <a:defRPr sz="1200"/>
            </a:lvl1pPr>
          </a:lstStyle>
          <a:p>
            <a:fld id="{04A0740A-ACA4-FB42-968A-2101B606E426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1" tIns="46676" rIns="93351" bIns="466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1" tIns="46676" rIns="93351" bIns="466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r">
              <a:defRPr sz="1200"/>
            </a:lvl1pPr>
          </a:lstStyle>
          <a:p>
            <a:fld id="{B9DD934C-F164-804D-B3D8-F8F5EDC94E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43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D934C-F164-804D-B3D8-F8F5EDC94EB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3293532" y="2205590"/>
            <a:ext cx="5694891" cy="3489241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8" y="173989"/>
            <a:ext cx="7846521" cy="1190753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rgbClr val="005F89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18" y="1092200"/>
            <a:ext cx="7698202" cy="5308600"/>
          </a:xfrm>
        </p:spPr>
        <p:txBody>
          <a:bodyPr/>
          <a:lstStyle>
            <a:lvl1pPr marL="91440" indent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F89"/>
              </a:buClr>
              <a:buSzPct val="100000"/>
              <a:buFont typeface="Arial"/>
              <a:buChar char="•"/>
              <a:defRPr>
                <a:latin typeface="Trebuchet MS"/>
                <a:cs typeface="Arial"/>
              </a:defRPr>
            </a:lvl1pPr>
            <a:lvl2pPr marL="91440" indent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F89"/>
              </a:buClr>
              <a:buSzPct val="100000"/>
              <a:buFont typeface="Arial"/>
              <a:buChar char="•"/>
              <a:defRPr>
                <a:latin typeface="Trebuchet MS"/>
                <a:cs typeface="Arial"/>
              </a:defRPr>
            </a:lvl2pPr>
            <a:lvl3pPr marL="91440" indent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F89"/>
              </a:buClr>
              <a:buSzPct val="100000"/>
              <a:buFont typeface="Arial"/>
              <a:buChar char="•"/>
              <a:defRPr>
                <a:latin typeface="Trebuchet MS"/>
                <a:cs typeface="Arial"/>
              </a:defRPr>
            </a:lvl3pPr>
            <a:lvl4pPr marL="91440" indent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F89"/>
              </a:buClr>
              <a:buSzPct val="100000"/>
              <a:buFont typeface="Arial"/>
              <a:buChar char="•"/>
              <a:defRPr>
                <a:latin typeface="Trebuchet MS"/>
                <a:cs typeface="Arial"/>
              </a:defRPr>
            </a:lvl4pPr>
            <a:lvl5pPr marL="914400" indent="-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F89"/>
              </a:buClr>
              <a:buSzPct val="100000"/>
              <a:buFont typeface="Arial"/>
              <a:buChar char="•"/>
              <a:defRPr>
                <a:latin typeface="Trebuchet MS"/>
                <a:cs typeface="Arial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6625" y="6579535"/>
            <a:ext cx="439985" cy="274320"/>
          </a:xfrm>
          <a:prstGeom prst="rect">
            <a:avLst/>
          </a:prstGeom>
        </p:spPr>
        <p:txBody>
          <a:bodyPr anchor="b" anchorCtr="0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9648F39E-9C37-485F-AC97-16BB4BDF9F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388" y="272757"/>
            <a:ext cx="7115840" cy="7178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2832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1444" y="10189"/>
            <a:ext cx="1817755" cy="181678"/>
          </a:xfrm>
          <a:prstGeom prst="rect">
            <a:avLst/>
          </a:prstGeom>
        </p:spPr>
        <p:txBody>
          <a:bodyPr vert="horz" lIns="109728" rIns="45720" bIns="0" rtlCol="0" anchor="t"/>
          <a:lstStyle>
            <a:lvl1pPr algn="r" eaLnBrk="1" latinLnBrk="0" hangingPunct="1">
              <a:defRPr kumimoji="0" sz="1200">
                <a:solidFill>
                  <a:srgbClr val="FD8F27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762" y="6579535"/>
            <a:ext cx="439985" cy="274320"/>
          </a:xfrm>
          <a:prstGeom prst="rect">
            <a:avLst/>
          </a:prstGeom>
        </p:spPr>
        <p:txBody>
          <a:bodyPr anchor="b" anchorCtr="0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9648F39E-9C37-485F-AC97-16BB4BDF9F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05762" y="6680995"/>
            <a:ext cx="0" cy="137160"/>
          </a:xfrm>
          <a:prstGeom prst="line">
            <a:avLst/>
          </a:prstGeom>
          <a:ln w="6350" cmpd="sng">
            <a:solidFill>
              <a:srgbClr val="0084C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4000" b="1" kern="1200" baseline="0">
          <a:solidFill>
            <a:srgbClr val="005F89"/>
          </a:solidFill>
          <a:effectLst/>
          <a:latin typeface="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100000"/>
        <a:buFontTx/>
        <a:buBlip>
          <a:blip r:embed="rId5"/>
        </a:buBlip>
        <a:defRPr kumimoji="0" sz="26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Tx/>
        <a:buBlip>
          <a:blip r:embed="rId5"/>
        </a:buBlip>
        <a:defRPr kumimoji="0" sz="26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Tx/>
        <a:buBlip>
          <a:blip r:embed="rId5"/>
        </a:buBlip>
        <a:defRPr kumimoji="0" sz="26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Tx/>
        <a:buBlip>
          <a:blip r:embed="rId5"/>
        </a:buBlip>
        <a:defRPr kumimoji="0" sz="26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Tx/>
        <a:buBlip>
          <a:blip r:embed="rId5"/>
        </a:buBlip>
        <a:defRPr kumimoji="0" lang="en-US" sz="2600" kern="1200" smtClean="0">
          <a:solidFill>
            <a:schemeClr val="tx1"/>
          </a:solidFill>
          <a:latin typeface="Trebuchet MS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asas.ny.gov/workforce/training/SBIRTCert.cfm" TargetMode="External"/><Relationship Id="rId3" Type="http://schemas.openxmlformats.org/officeDocument/2006/relationships/hyperlink" Target="http://www.niaaa.nih.gov/publications/clinical-guides-and-manuals/niaaa-clinicians-guide-online-training" TargetMode="External"/><Relationship Id="rId7" Type="http://schemas.openxmlformats.org/officeDocument/2006/relationships/hyperlink" Target="http://ireta.org/webinarlibrary" TargetMode="External"/><Relationship Id="rId2" Type="http://schemas.openxmlformats.org/officeDocument/2006/relationships/hyperlink" Target="http://www.attcelear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birtoregon.org/training.php" TargetMode="External"/><Relationship Id="rId5" Type="http://schemas.openxmlformats.org/officeDocument/2006/relationships/hyperlink" Target="http://www.naadac.org/theaddictionprofessionalsminiguidetosbirt" TargetMode="External"/><Relationship Id="rId4" Type="http://schemas.openxmlformats.org/officeDocument/2006/relationships/hyperlink" Target="http://www.sbirttraining.com/sbirtcore" TargetMode="External"/><Relationship Id="rId9" Type="http://schemas.openxmlformats.org/officeDocument/2006/relationships/hyperlink" Target="http://www.dhcs.ca.gov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inedu.org/index.a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tbarnes@lacare.org" TargetMode="External"/><Relationship Id="rId3" Type="http://schemas.openxmlformats.org/officeDocument/2006/relationships/hyperlink" Target="mailto:cchau@lacare.org" TargetMode="External"/><Relationship Id="rId7" Type="http://schemas.openxmlformats.org/officeDocument/2006/relationships/hyperlink" Target="mailto:rkey@lacare.org" TargetMode="External"/><Relationship Id="rId2" Type="http://schemas.openxmlformats.org/officeDocument/2006/relationships/hyperlink" Target="mailto:lmercurio@lacar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perera@lacare.org" TargetMode="External"/><Relationship Id="rId5" Type="http://schemas.openxmlformats.org/officeDocument/2006/relationships/hyperlink" Target="mailto:nlehman@lacare.org" TargetMode="External"/><Relationship Id="rId4" Type="http://schemas.openxmlformats.org/officeDocument/2006/relationships/hyperlink" Target="mailto:smatsuda@lacare.org" TargetMode="External"/><Relationship Id="rId9" Type="http://schemas.openxmlformats.org/officeDocument/2006/relationships/hyperlink" Target="mailto:hnguyen@lacare.or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care.org/providers/behavioralhealt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5165" y="1692067"/>
            <a:ext cx="60051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Behavioral Health Services </a:t>
            </a:r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&amp; Opioid Risk</a:t>
            </a:r>
          </a:p>
          <a:p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Suzie Matsuda, PsyD</a:t>
            </a:r>
          </a:p>
          <a:p>
            <a:r>
              <a:rPr lang="en-US" sz="2000" dirty="0" smtClean="0">
                <a:latin typeface="Arial"/>
                <a:cs typeface="Arial"/>
              </a:rPr>
              <a:t>Clinical Director, Behavioral Health Services</a:t>
            </a:r>
          </a:p>
          <a:p>
            <a:r>
              <a:rPr lang="en-US" sz="2000" dirty="0" smtClean="0">
                <a:latin typeface="Arial"/>
                <a:cs typeface="Arial"/>
              </a:rPr>
              <a:t>smatsuda@lacare.org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Clayton </a:t>
            </a:r>
            <a:r>
              <a:rPr lang="en-US" sz="2000" dirty="0">
                <a:latin typeface="Arial"/>
                <a:cs typeface="Arial"/>
              </a:rPr>
              <a:t>Chau, MD</a:t>
            </a:r>
          </a:p>
          <a:p>
            <a:r>
              <a:rPr lang="en-US" sz="2000" dirty="0">
                <a:latin typeface="Arial"/>
                <a:cs typeface="Arial"/>
              </a:rPr>
              <a:t>Medical Director, Behavioral Health Services</a:t>
            </a:r>
          </a:p>
          <a:p>
            <a:r>
              <a:rPr lang="en-US" sz="2000" dirty="0">
                <a:latin typeface="Arial"/>
                <a:cs typeface="Arial"/>
              </a:rPr>
              <a:t>cchau@lacare.org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825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36" y="173989"/>
            <a:ext cx="8528702" cy="119075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LA County DMH Medi-Cal Specialty </a:t>
            </a:r>
            <a:br>
              <a:rPr lang="en-US" sz="3600" dirty="0" smtClean="0"/>
            </a:br>
            <a:r>
              <a:rPr lang="en-US" sz="3600" dirty="0" smtClean="0"/>
              <a:t>Mental Health Services (SMHS)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1657884"/>
            <a:ext cx="8385983" cy="4510899"/>
          </a:xfrm>
        </p:spPr>
        <p:txBody>
          <a:bodyPr wrap="square">
            <a:noAutofit/>
          </a:bodyPr>
          <a:lstStyle/>
          <a:p>
            <a:pPr marL="3429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Services provided by LA County Department of Mental Health: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Inpatient services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Residential services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Outpatient services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To be eligible for services, beneficiaries must meet three criteria: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SMHS Included diagnosis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Significant functional Impairment or probability of significant deterioration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Condition would be responsive to mental health services and not physical health care treatments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269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40" y="333286"/>
            <a:ext cx="8006177" cy="534815"/>
          </a:xfrm>
        </p:spPr>
        <p:txBody>
          <a:bodyPr/>
          <a:lstStyle/>
          <a:p>
            <a:r>
              <a:rPr lang="en-US" sz="3600" dirty="0" smtClean="0"/>
              <a:t>Medi-Cal SMHS Included Diagnoses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8940" y="1018570"/>
          <a:ext cx="7867684" cy="522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921"/>
                <a:gridCol w="1966921"/>
                <a:gridCol w="1966921"/>
                <a:gridCol w="1966921"/>
              </a:tblGrid>
              <a:tr h="51387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Medi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-Cal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 SMHS Included Diagnoses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01803"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Pervasive Developmental Disorders except Autism</a:t>
                      </a:r>
                      <a:r>
                        <a:rPr kumimoji="0" lang="en-US" sz="14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Spectrum</a:t>
                      </a:r>
                      <a:r>
                        <a:rPr kumimoji="0" lang="en-US" sz="14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Disorder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Schizophrenia &amp; other Psychotic Disorders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Dissociative Disorders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Adjustment Disorders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2191"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 Deficit/Hyperactivity Disorders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 Disorders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Paraphilic</a:t>
                      </a: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Disorders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Personality Disorders excluding Antisocial Personality Disorders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2191"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Feeding &amp; Eating Disorders of Infancy or Early Childhood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 Disorders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 </a:t>
                      </a:r>
                      <a:r>
                        <a:rPr kumimoji="0"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Dysphoria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 - Included Movement Disorders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2191"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Elimination Disorders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Somatic</a:t>
                      </a: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Symptom &amp; Related </a:t>
                      </a: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Disorders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Eating Disorders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2191"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Disorders of Infancy, Childhood or Adolescence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Factitious Disorders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Disruptive, Impulse-control Disorders and</a:t>
                      </a:r>
                      <a:r>
                        <a:rPr kumimoji="0"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Conduct Disorders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4830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8" y="173990"/>
            <a:ext cx="7846521" cy="94551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SAPC Drug Medi-Cal SUD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6" y="972272"/>
            <a:ext cx="8518140" cy="5237455"/>
          </a:xfrm>
        </p:spPr>
        <p:txBody>
          <a:bodyPr wrap="square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Outpatient services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Outpatient drug free treatment 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Intensive outpatient treatment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(newly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expanded to all populations)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Narcotic treatment services - methadone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altrexone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for opioid dependence (a Medi-Cal benefit through fee-for-service, outside of Drug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Medi-Cal)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Inpatient services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Voluntary Inpatient Detoxification Services (newly expanded with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restriction of physical medical necessity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274320" lvl="3" indent="-274320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Residential Substance Use Disorder Services</a:t>
            </a:r>
          </a:p>
          <a:p>
            <a:pPr marL="1108710" lvl="4" indent="-285750">
              <a:spcAft>
                <a:spcPts val="600"/>
              </a:spcAft>
              <a:buClr>
                <a:srgbClr val="C64847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This service is still only available for pregnant and postpartum women</a:t>
            </a:r>
          </a:p>
          <a:p>
            <a:pPr marL="1097280" lvl="4" indent="-274320">
              <a:spcAft>
                <a:spcPts val="600"/>
              </a:spcAft>
              <a:buClr>
                <a:srgbClr val="C64847"/>
              </a:buClr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 possibly be expanded for the general population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11480" lvl="1" indent="0">
              <a:buNone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494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</p:spPr>
        <p:txBody>
          <a:bodyPr anchor="ctr" anchorCtr="0"/>
          <a:lstStyle/>
          <a:p>
            <a:pPr algn="ctr"/>
            <a:r>
              <a:rPr lang="en-US" dirty="0" smtClean="0"/>
              <a:t>Screening, Brief Intervention</a:t>
            </a:r>
            <a:br>
              <a:rPr lang="en-US" dirty="0" smtClean="0"/>
            </a:br>
            <a:r>
              <a:rPr lang="en-US" dirty="0" smtClean="0"/>
              <a:t>&amp; Referral to Treatment</a:t>
            </a:r>
            <a:br>
              <a:rPr lang="en-US" dirty="0" smtClean="0"/>
            </a:br>
            <a:r>
              <a:rPr lang="en-US" dirty="0" smtClean="0"/>
              <a:t>(SBIRT)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726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199" y="173989"/>
            <a:ext cx="7846521" cy="119075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Requirements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18" y="615297"/>
            <a:ext cx="7698202" cy="5785503"/>
          </a:xfrm>
        </p:spPr>
        <p:txBody>
          <a:bodyPr wrap="square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SBIRT services must be provided by a licensed health care provider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(PCP/PA/NP/Psychologist) or a non-licensed staff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under the supervision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licensed health care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Non-licensed staff must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trained in SBIRT services in order to provide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supervising licensed provider and the non-licensed providers of SBIRT services must attest that they have obtained the required trainings on SBIRT within the first 12 months.  The training is a one-time requirement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reporting and monitoring requirements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will follow as per DHCS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96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9" y="173989"/>
            <a:ext cx="6639117" cy="119075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Process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18" y="1270935"/>
            <a:ext cx="7698202" cy="3787202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Pre-screen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(Expanded) Screening 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Brief intervention: One to three 15-minute sessions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Referral to Treatment:  the Department of Public Health/Substance Abuse Prevention &amp; Control program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257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68" y="173989"/>
            <a:ext cx="7846521" cy="119075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Pre-Screen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73" y="1092200"/>
            <a:ext cx="7698202" cy="4857187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single alcohol screening question included in the Staying Healthy Assessment (SHA) which must be conducted within 120 days of enrollment and every three years with annual reviews of the member’s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answer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 the past year, have you had: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(men)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5 or more alcohol drinks in one day?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(women)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4 or more alcohol drinks in one day? </a:t>
            </a:r>
            <a:r>
              <a:rPr lang="en-US" sz="2400" i="1" dirty="0"/>
              <a:t>	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022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61" y="173989"/>
            <a:ext cx="7846521" cy="119075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Screen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80" y="1092200"/>
            <a:ext cx="7698202" cy="5308600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Screen members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18 years of age and older who answer “yes” to the alcohol question in the SHA </a:t>
            </a:r>
            <a:r>
              <a:rPr lang="en-US" sz="2200" b="1" u="sng" dirty="0">
                <a:latin typeface="Arial" pitchFamily="34" charset="0"/>
                <a:cs typeface="Arial" pitchFamily="34" charset="0"/>
              </a:rPr>
              <a:t>or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at any time the PCP identifies a potential alcohol misuse problem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Recommended screening tool – the Alcohol Use Disorders Identification Test (AUDIT) or the Alcohol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Disorder Identification Test—Consumption (AUDIT-C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developed by the World Health Organization (WHO) as a simple method of screening for excessive drinking and to assist in brief assessment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597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Standard Drink in the 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18" y="898358"/>
            <a:ext cx="7698202" cy="5502442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 standard drink = 14 grams of pure alcohol (about 0.6 fluid ounces or 1.2 tablespoons)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Standard drink equivalent: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Beer:  	12 oz = 1	22 oz = 2</a:t>
            </a: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	16 oz = 1.3	40 oz = 3.3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Table wine:  a 5 oz glass = 1</a:t>
            </a: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	a standard 750 ml (25 oz) bottle = 5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Malt liquor:  12 oz = 1.5	22 oz = 2.5</a:t>
            </a: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	16 oz = 2	40 oz = 4.5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Hard liquor or ‘80-proof spirits’:</a:t>
            </a: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	a pint (16 oz) = 11</a:t>
            </a: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	a fifth (25 oz) = 17</a:t>
            </a: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	1.75 L (59 oz) = 39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025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3600" dirty="0" smtClean="0"/>
              <a:t>The AUDIT</a:t>
            </a:r>
          </a:p>
          <a:p>
            <a:pPr indent="0">
              <a:buNone/>
            </a:pPr>
            <a:r>
              <a:rPr lang="en-US" sz="3600" dirty="0" smtClean="0"/>
              <a:t>Tool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47" y="119641"/>
            <a:ext cx="5571858" cy="643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2966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8" y="173989"/>
            <a:ext cx="6581245" cy="1190753"/>
          </a:xfrm>
        </p:spPr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55" y="1364742"/>
            <a:ext cx="7698202" cy="4029061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Understand the new behavioral health benefits 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Medi-Cal Behavioral Health System of care in LA county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Screening, Brief Intervention and Referral to Treatment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Referral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process – the Screening Tool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814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9" y="173989"/>
            <a:ext cx="6905336" cy="119075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AUDIT Scores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Continue monitoring with each intervention</a:t>
            </a:r>
            <a:endParaRPr lang="en-US" sz="2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649125"/>
              </p:ext>
            </p:extLst>
          </p:nvPr>
        </p:nvGraphicFramePr>
        <p:xfrm>
          <a:off x="988598" y="1092200"/>
          <a:ext cx="7661121" cy="432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637"/>
                <a:gridCol w="2499944"/>
                <a:gridCol w="3326540"/>
              </a:tblGrid>
              <a:tr h="8649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Risk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AUDIT</a:t>
                      </a:r>
                      <a:r>
                        <a:rPr lang="en-US" baseline="0" dirty="0" smtClean="0"/>
                        <a:t>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</a:tr>
              <a:tr h="8649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Zone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0-7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Alcohol Education</a:t>
                      </a:r>
                      <a:endParaRPr lang="en-US" dirty="0"/>
                    </a:p>
                  </a:txBody>
                  <a:tcPr/>
                </a:tc>
              </a:tr>
              <a:tr h="8649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Zone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r>
                        <a:rPr lang="en-US" dirty="0" smtClean="0"/>
                        <a:t>      8-15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Simple Advice</a:t>
                      </a:r>
                      <a:endParaRPr lang="en-US" dirty="0"/>
                    </a:p>
                  </a:txBody>
                  <a:tcPr/>
                </a:tc>
              </a:tr>
              <a:tr h="8649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Zone III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b="1" dirty="0" smtClean="0"/>
                        <a:t>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16-19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Brief Intervention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49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Zone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20-40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Referral</a:t>
                      </a:r>
                      <a:r>
                        <a:rPr lang="en-US" baseline="0" dirty="0" smtClean="0"/>
                        <a:t> to Treatment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025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9" y="173989"/>
            <a:ext cx="7206278" cy="119075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Brief Intervention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Members screened positively for risky or hazardous alcohol use or a potential alcohol use disorder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(Zone III) shall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 offered up to three 15-minute brief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interventions (per member per year)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Each intervention is limited to one (1) session per unit, 15 minutes per unit, per member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Brief intervention services may be provided on the same date of service as the expanded screen, or on subsequent days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Each intervention can be offered in-person or via telephone or telehealth modalities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73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36" y="300942"/>
            <a:ext cx="7846521" cy="886178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Referral to Treatment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355" y="1551008"/>
            <a:ext cx="7698202" cy="4537817"/>
          </a:xfrm>
        </p:spPr>
        <p:txBody>
          <a:bodyPr wrap="square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Members should be referred to the Department of Public Health/SAPC for Drug Medi-Cal SUD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services if they: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Didn’t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respond to the brief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interventions;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or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ere screened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positively for possible alcohol use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disorder (Zone IV); or </a:t>
            </a:r>
          </a:p>
          <a:p>
            <a:pPr marL="1165860" lvl="4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Whose diagnosis is uncertain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73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8" y="173989"/>
            <a:ext cx="7846521" cy="740411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Training Requirements for Licensed Providers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80" y="914400"/>
            <a:ext cx="8241174" cy="5486400"/>
          </a:xfrm>
        </p:spPr>
        <p:txBody>
          <a:bodyPr/>
          <a:lstStyle/>
          <a:p>
            <a:pPr indent="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At least one supervising licensed provider per clinic or practice must take 4 hours of 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SBIRT training within 12 months after initiating SBIRT services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*Beyond the first 12 months of providing SBIRT services, at least one supervising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	  licensed provider per clinic or practice must have completed training</a:t>
            </a:r>
          </a:p>
          <a:p>
            <a:pPr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At all times, rendering licensed providers are highly encouraged, but not required,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take training in order to provide the services</a:t>
            </a:r>
          </a:p>
          <a:p>
            <a:pPr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minimum of 4 hours of SBIRT training is highly encouraged for both supervising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and rendering licensed providers within the first 12 months; however, the rendering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licensed providers are not required to take the training in order to provide the services</a:t>
            </a:r>
          </a:p>
          <a:p>
            <a:pPr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 solo physician practices, the physician is highly encouraged, but not required,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take the training within the first 12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38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80" y="150840"/>
            <a:ext cx="8395830" cy="740411"/>
          </a:xfrm>
        </p:spPr>
        <p:txBody>
          <a:bodyPr/>
          <a:lstStyle/>
          <a:p>
            <a:pPr algn="ctr"/>
            <a:r>
              <a:rPr lang="en-US" sz="2600" dirty="0" smtClean="0"/>
              <a:t>Training Requirements for Non-licensed Providers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6" y="740780"/>
            <a:ext cx="8604174" cy="548733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Trained non-licensed providers:  Includes health educators, certified addiction counselors,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health coaches, medical assistants, and non-licensed behavioral health assistants</a:t>
            </a:r>
          </a:p>
          <a:p>
            <a:pPr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Requirements: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Be under the supervision of a licensed provider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Complete a minimum of 60 documented hours of professional experience such 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 coursework, internship, practicum, education or professional work within their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respective field. </a:t>
            </a:r>
          </a:p>
          <a:p>
            <a:pPr indent="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Should include 4 hours of training directly related to SBIRT services 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such as Motivational Interviewing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Complete a minimum of 30 documented hours of face-to-face client contact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Within his or her respective field, in addition to the 60 hours of clinical professional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experience described above.  </a:t>
            </a:r>
          </a:p>
          <a:p>
            <a:pPr indent="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These contact hours may include internship, on-the-job</a:t>
            </a:r>
          </a:p>
          <a:p>
            <a:pPr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training, or professional experience and SBIRT services training.</a:t>
            </a:r>
          </a:p>
          <a:p>
            <a:pPr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386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8" y="0"/>
            <a:ext cx="7846521" cy="567159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SBIRT Training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42" y="717847"/>
            <a:ext cx="8512767" cy="5861687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SAMHSA funded – Addiction Technology Transfer Center Network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 “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Foundations of SBIRT”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://www.attcelearn.org</a:t>
            </a:r>
            <a:r>
              <a:rPr lang="en-US" sz="1800" u="sng" dirty="0" smtClean="0">
                <a:hlinkClick r:id="rId2"/>
              </a:rPr>
              <a:t>/</a:t>
            </a:r>
            <a:endParaRPr lang="en-US" sz="1800" u="sng" dirty="0" smtClean="0"/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NIAAA Clinician’s Guide Online Training “Video Cases: Helping Patients Who Drink Too Much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 at </a:t>
            </a:r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</a:t>
            </a:r>
            <a:r>
              <a:rPr lang="en-US" sz="1800" u="sng" dirty="0" smtClean="0">
                <a:hlinkClick r:id="rId3"/>
              </a:rPr>
              <a:t>www.niaaa.nih.gov/publications/clinical-guides-and-manuals/niaaa-clinicians-guide-online-training</a:t>
            </a:r>
            <a:endParaRPr lang="en-US" sz="1800" u="sng" dirty="0" smtClean="0"/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SBIRT Core Training Program: Screening, Brief Interventions, and Referral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at </a:t>
            </a:r>
            <a:r>
              <a:rPr lang="en-US" sz="1800" u="sng" dirty="0" smtClean="0">
                <a:hlinkClick r:id="rId4"/>
              </a:rPr>
              <a:t>http</a:t>
            </a:r>
            <a:r>
              <a:rPr lang="en-US" sz="1800" u="sng" dirty="0">
                <a:hlinkClick r:id="rId4"/>
              </a:rPr>
              <a:t>://</a:t>
            </a:r>
            <a:r>
              <a:rPr lang="en-US" sz="1800" u="sng" dirty="0" smtClean="0">
                <a:hlinkClick r:id="rId4"/>
              </a:rPr>
              <a:t>www.sbirttraining.com/sbirtcore</a:t>
            </a:r>
            <a:endParaRPr lang="en-US" sz="1800" u="sng" dirty="0" smtClean="0"/>
          </a:p>
          <a:p>
            <a:pPr>
              <a:lnSpc>
                <a:spcPct val="100000"/>
              </a:lnSpc>
            </a:pPr>
            <a:endParaRPr lang="en-US" sz="800" u="sng" dirty="0" smtClean="0"/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NAADAC’s The Addiction Professional’s Mini-Guide to Screening, Brief Intervention and Referral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Treatment (SBIRT)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www.naadac.org/theaddictionprofessionalsminiguidetosbirt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SBIRT Oregon Training Curriculum for Primary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Care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sbirtoregon.org/training.php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for Research, Education &amp; Training in Addictions – SBIRT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Action – Another Vital Sign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ireta.org/webinarlibrary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York State’s SBIRT Training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Provider Certification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www.oasas.ny.gov/workforce/training/SBIRTCert.cfm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trainings resources can be found on DHCS website at </a:t>
            </a:r>
            <a:r>
              <a:rPr lang="en-US" sz="1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www.dhcs.ca.gov</a:t>
            </a:r>
            <a:endParaRPr lang="en-US" sz="1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81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</p:spPr>
        <p:txBody>
          <a:bodyPr anchor="ctr" anchorCtr="0"/>
          <a:lstStyle/>
          <a:p>
            <a:pPr algn="ctr"/>
            <a:r>
              <a:rPr lang="en-US" dirty="0" smtClean="0"/>
              <a:t>Opioid Risk Management</a:t>
            </a:r>
            <a:br>
              <a:rPr lang="en-US" dirty="0" smtClean="0"/>
            </a:br>
            <a:r>
              <a:rPr lang="en-US" dirty="0" smtClean="0"/>
              <a:t>Pilot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576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1" y="208507"/>
            <a:ext cx="6561731" cy="578626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L.A. Care Pilot Study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9" y="1081561"/>
            <a:ext cx="8244810" cy="5497974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Association for Community Affiliated Plans’ Prescription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Substance Abuse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the rise in national opioid abuse and opioid related death, LA Care Health Plan proposed and Early Intervention Initiative. Pilot focusing on individuals being prescribed opiates as a part of pain management for non-cancer related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Description: Prevention and early intervention in potential opioid misuse in non-cancer patients at selected pilot site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Goals:  Implement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Opioid Risk Assessment at PCP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setting, SBIRT, Referral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Substance Abuse Treatment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35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1" y="208507"/>
            <a:ext cx="6561731" cy="578626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Screening Tools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9" y="1081561"/>
            <a:ext cx="8244810" cy="5497974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The Screener and Opioid Assessment for Patients with Pain </a:t>
            </a:r>
            <a:r>
              <a:rPr lang="en-US" sz="2400" b="1" dirty="0"/>
              <a:t>(SOAPP)</a:t>
            </a:r>
            <a:r>
              <a:rPr lang="en-US" sz="2400" dirty="0"/>
              <a:t> is a brief paper and pencil tool to facilitate assessment and planning for chronic pain patients being considered for long-term opioid </a:t>
            </a:r>
            <a:r>
              <a:rPr lang="en-US" sz="2400" dirty="0" smtClean="0"/>
              <a:t>treatment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The Current Opioid Misuse Measure </a:t>
            </a:r>
            <a:r>
              <a:rPr lang="en-US" sz="2400" b="1" dirty="0"/>
              <a:t>(COMM)</a:t>
            </a:r>
            <a:r>
              <a:rPr lang="en-US" sz="2400" dirty="0"/>
              <a:t> will help clinicians identify whether a patient, currently on long-term opioid therapy, may be exhibiting aberrant behaviors associated with misuse of opioid </a:t>
            </a:r>
            <a:r>
              <a:rPr lang="en-US" sz="2400" dirty="0" smtClean="0"/>
              <a:t>medications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English and Spanish </a:t>
            </a:r>
            <a:r>
              <a:rPr lang="en-US" sz="2400" dirty="0"/>
              <a:t>versions of the SOAPP and COMM are </a:t>
            </a:r>
            <a:r>
              <a:rPr lang="en-US" sz="2400" dirty="0" smtClean="0"/>
              <a:t>available on </a:t>
            </a:r>
            <a:r>
              <a:rPr lang="en-US" sz="2400" dirty="0"/>
              <a:t>the website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www.painedu.org/index.asp</a:t>
            </a:r>
            <a:endParaRPr lang="en-US" sz="2400" dirty="0" smtClean="0"/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400" dirty="0"/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285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Lock-in </a:t>
            </a:r>
            <a:r>
              <a:rPr lang="en-US" dirty="0"/>
              <a:t>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BB94B8-2385-4542-9404-ACC8120370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562" y="1092200"/>
            <a:ext cx="8175158" cy="53086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majority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plans (16 of 24) use a lock-in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are state-run programs (WA,TX, WI)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lock-in patients are then referred to some type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 management and treatment options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Multi-disciplinary teams,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PBMs (Pharmacy Benefits </a:t>
            </a:r>
          </a:p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Management),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involved in identification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L.A. Care has proposed a Lock-in program, awaiting State</a:t>
            </a:r>
          </a:p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approval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0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4561"/>
            <a:ext cx="9144000" cy="4919241"/>
          </a:xfrm>
        </p:spPr>
        <p:txBody>
          <a:bodyPr anchor="ctr" anchorCtr="0"/>
          <a:lstStyle/>
          <a:p>
            <a:pPr algn="ctr"/>
            <a:r>
              <a:rPr lang="en-US" dirty="0" smtClean="0"/>
              <a:t>Understanding the </a:t>
            </a:r>
            <a:br>
              <a:rPr lang="en-US" dirty="0" smtClean="0"/>
            </a:br>
            <a:r>
              <a:rPr lang="en-US" dirty="0" smtClean="0"/>
              <a:t>New Behavioral Health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911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/>
          <a:lstStyle/>
          <a:p>
            <a:r>
              <a:rPr lang="en-US" dirty="0" smtClean="0"/>
              <a:t>Issue – Effective Lock-in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732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Lock in should be only one step in process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Interdisciplinary team meetings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referral for substance abuse treatment and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as appropriate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care management 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member education and counseling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health advocates and community outreach Pain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Referral, assessment, and patient contracts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analytics and data sharing (plan, PCP, prescriber,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BB94B8-2385-4542-9404-ACC8120370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5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8" y="462987"/>
            <a:ext cx="7846521" cy="1412112"/>
          </a:xfrm>
        </p:spPr>
        <p:txBody>
          <a:bodyPr/>
          <a:lstStyle/>
          <a:p>
            <a:r>
              <a:rPr lang="en-US" dirty="0" smtClean="0"/>
              <a:t>Medication Assisted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14" y="1458410"/>
            <a:ext cx="8053086" cy="456932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Plans support use of MAT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 on suboxone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prescribers, in-network vs</a:t>
            </a:r>
          </a:p>
          <a:p>
            <a:pPr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private state direct contract???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refuse to participate in Medicaid plan network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Unlike other services, often operate on a cash basis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for pharmacy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Medi-Cal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1722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BB94B8-2385-4542-9404-ACC8120370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185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</p:spPr>
        <p:txBody>
          <a:bodyPr anchor="ctr" anchorCtr="0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Referral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Process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Screening </a:t>
            </a:r>
            <a:r>
              <a:rPr lang="en-US" dirty="0">
                <a:latin typeface="Arial" pitchFamily="34" charset="0"/>
                <a:cs typeface="Arial" pitchFamily="34" charset="0"/>
              </a:rPr>
              <a:t>Tool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6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1" y="208507"/>
            <a:ext cx="6561731" cy="578626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9" y="1081561"/>
            <a:ext cx="8244810" cy="5497974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DHCS requires a clear process for referral to different level of behavioral health care between Managed Care mental health services, County specialty mental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ealth services, and County Drug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-Cal services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Collaboration between LA Care, DMH, DPH/SAPC, Beacon and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HealthNet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Referral to SMHP for emergency or routine services can be made directly as noted on the ACCESS grid (Provider website)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Referral for a more complete assessment for appropriate treatment may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 made based on screening form algorithm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This simple screening form also accesses expedited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SMHP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urgent appointments, and can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 used by clinician at any point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service to Member, who will not be rescreened once referred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78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1517" y="230736"/>
            <a:ext cx="7833559" cy="6170064"/>
          </a:xfrm>
        </p:spPr>
        <p:txBody>
          <a:bodyPr/>
          <a:lstStyle/>
          <a:p>
            <a:pPr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L.A. Care</a:t>
            </a:r>
          </a:p>
          <a:p>
            <a:pPr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Screening Form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76" y="111096"/>
            <a:ext cx="5145944" cy="658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356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Check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2" y="1364741"/>
            <a:ext cx="8195417" cy="442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9265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3" y="1674976"/>
            <a:ext cx="8614161" cy="2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609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7" y="1042587"/>
            <a:ext cx="8141148" cy="489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79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53" y="173990"/>
            <a:ext cx="8183302" cy="890882"/>
          </a:xfrm>
        </p:spPr>
        <p:txBody>
          <a:bodyPr/>
          <a:lstStyle/>
          <a:p>
            <a:pPr algn="ctr"/>
            <a:r>
              <a:rPr lang="en-US" sz="3600" dirty="0" smtClean="0"/>
              <a:t>L.A. Care Behavioral Health Contacts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1064871"/>
            <a:ext cx="8302479" cy="4768769"/>
          </a:xfrm>
        </p:spPr>
        <p:txBody>
          <a:bodyPr wrap="square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Leilanie Mercurio, Health Services Coordinator, 213-694-1250 x4456,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lmercurio@lacare.org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Clayton Chau, Medical Director,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cchau@lacare.org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Suzie Matsuda, Director of Clinical Services,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4"/>
              </a:rPr>
              <a:t>smatsuda@lacare.org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Nicole Lehman, Director of Operations,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5"/>
              </a:rPr>
              <a:t>nlehman@lacare.org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Anthony Perera,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Health Data Analysis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Manager, 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6"/>
              </a:rPr>
              <a:t>aperera@lacare.org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Robert (RJ) Key, Program Manager,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7"/>
              </a:rPr>
              <a:t>rkey@lacare.org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Torhon Barnes, Care Coordination Manager,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8"/>
              </a:rPr>
              <a:t>tbarnes@lacare.org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Hieu Nguyen, Strategic Initiatives Manager,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9"/>
              </a:rPr>
              <a:t>hnguyen@lacare.org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22960" lvl="4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74320" lvl="1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892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43" y="173989"/>
            <a:ext cx="8109103" cy="833009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80" y="1006998"/>
            <a:ext cx="7908940" cy="5393802"/>
          </a:xfrm>
        </p:spPr>
        <p:txBody>
          <a:bodyPr wrap="square"/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LA Care/Beacon behavioral health services access line is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877-344-2858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Ensure proper training for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SBIRT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Ensure referral process for behavioral health spectrum of care is seamless – “No Wrong Door”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We will follow up with feedback and survey to the process as well as the screening tool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eConsult/eManagement is in the development</a:t>
            </a: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Available Behavioral Health section on the LA Care Provider website 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2"/>
              </a:rPr>
              <a:t>http://www.lacare.org/providers/behavioralhealth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Future DHCS/UCLA/LA Care sponsored CME SBIRT trainings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60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59" y="350378"/>
            <a:ext cx="7846521" cy="1014364"/>
          </a:xfrm>
        </p:spPr>
        <p:txBody>
          <a:bodyPr/>
          <a:lstStyle/>
          <a:p>
            <a:pPr algn="ctr"/>
            <a:r>
              <a:rPr lang="en-US" dirty="0" smtClean="0"/>
              <a:t>What is Behavioral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18" y="1606608"/>
            <a:ext cx="7698202" cy="4794191"/>
          </a:xfrm>
        </p:spPr>
        <p:txBody>
          <a:bodyPr wrap="square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Behavioral Health = Mental Health Services and Substance Use Disorder Services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454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50" name="Picture 2" descr="C:\Documents and Settings\leticias\Local Settings\Temporary Internet Files\Content.IE5\J22CUI1T\MC90010522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283" y="1497765"/>
            <a:ext cx="3475300" cy="278023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98" y="78453"/>
            <a:ext cx="7846521" cy="1190753"/>
          </a:xfrm>
        </p:spPr>
        <p:txBody>
          <a:bodyPr/>
          <a:lstStyle/>
          <a:p>
            <a:pPr algn="ctr"/>
            <a:r>
              <a:rPr lang="en-US" dirty="0" smtClean="0"/>
              <a:t>Expanded Mental Health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967" y="798653"/>
            <a:ext cx="8522459" cy="5308600"/>
          </a:xfrm>
        </p:spPr>
        <p:txBody>
          <a:bodyPr wrap="square"/>
          <a:lstStyle/>
          <a:p>
            <a:pPr marL="274320" lvl="2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Started January 1, 2014, Medi-Cal managed care is now responsible for providing Medi-Cal members with the following mental health benefits:</a:t>
            </a:r>
          </a:p>
          <a:p>
            <a:pPr marL="1097280" lvl="4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Individual and group mental health evaluation and treatment (psychotherapy);</a:t>
            </a:r>
          </a:p>
          <a:p>
            <a:pPr marL="1097280" lvl="4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Psychological testing when clinically indicated to evaluate a mental health condition;</a:t>
            </a:r>
          </a:p>
          <a:p>
            <a:pPr marL="1097280" lvl="4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Outpatient services for the purposes of monitoring medication treatment;</a:t>
            </a:r>
          </a:p>
          <a:p>
            <a:pPr marL="1097280" lvl="4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Outpatient laboratory, medications, supplies and supplements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upplements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include vitamins that are not specifically excluded in the Medi-Cal formulary and that are scientifically proven effective in the treatment of mental health disorders (although none are currently indicated for this purpose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)) ;</a:t>
            </a:r>
          </a:p>
          <a:p>
            <a:pPr marL="1097280" lvl="4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 consultation;</a:t>
            </a:r>
          </a:p>
          <a:p>
            <a:pPr marL="1097280" lvl="4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PCP screening and brief intervention to identify, reduce and prevent problematic alcohol use.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300"/>
              </a:spcAft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No change in specialty mental health services, which will continue to be provided by LA County Department of Mental Heath (DMH)</a:t>
            </a:r>
          </a:p>
          <a:p>
            <a:pPr marL="274320" lvl="3" indent="-274320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74320">
              <a:lnSpc>
                <a:spcPct val="100000"/>
              </a:lnSpc>
              <a:spcAft>
                <a:spcPts val="300"/>
              </a:spcAft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36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Expanded Substance Use </a:t>
            </a:r>
            <a:br>
              <a:rPr lang="en-US" dirty="0" smtClean="0"/>
            </a:br>
            <a:r>
              <a:rPr lang="en-US" dirty="0" smtClean="0"/>
              <a:t>Disorder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18" y="1529696"/>
            <a:ext cx="7698202" cy="4871103"/>
          </a:xfrm>
        </p:spPr>
        <p:txBody>
          <a:bodyPr wrap="square">
            <a:normAutofit/>
          </a:bodyPr>
          <a:lstStyle/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New services provided by DPH</a:t>
            </a: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Intensive Outpatient Treatment </a:t>
            </a:r>
          </a:p>
          <a:p>
            <a:pPr marL="1810512" lvl="5" indent="-27432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This service is now available for the general population</a:t>
            </a: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Voluntary Inpatient Medical Detoxification</a:t>
            </a:r>
          </a:p>
          <a:p>
            <a:pPr marL="1810512" lvl="5" indent="-27432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This service is now available to the general population (Medi-Cal fee-for-service)</a:t>
            </a:r>
          </a:p>
          <a:p>
            <a:pPr marL="1536192" lvl="5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1097280" lvl="4" indent="-274320">
              <a:lnSpc>
                <a:spcPct val="100000"/>
              </a:lnSpc>
              <a:spcAft>
                <a:spcPts val="600"/>
              </a:spcAft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Residential Substance Use Disorder Services</a:t>
            </a:r>
          </a:p>
          <a:p>
            <a:pPr marL="1810512" lvl="5" indent="-274320">
              <a:spcBef>
                <a:spcPts val="0"/>
              </a:spcBef>
              <a:spcAft>
                <a:spcPts val="600"/>
              </a:spcAft>
              <a:buClr>
                <a:srgbClr val="C64847"/>
              </a:buClr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service </a:t>
            </a: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still only available for pregnant and postpartum women</a:t>
            </a:r>
          </a:p>
          <a:p>
            <a:pPr marL="1810512" lvl="5" indent="-274320">
              <a:spcBef>
                <a:spcPts val="0"/>
              </a:spcBef>
              <a:spcAft>
                <a:spcPts val="600"/>
              </a:spcAft>
              <a:buClr>
                <a:srgbClr val="C64847"/>
              </a:buClr>
            </a:pP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ill </a:t>
            </a: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possibly </a:t>
            </a: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expanded </a:t>
            </a: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general population</a:t>
            </a:r>
          </a:p>
          <a:p>
            <a:pPr marL="1810512" lvl="5" indent="-274320">
              <a:spcBef>
                <a:spcPts val="0"/>
              </a:spcBef>
              <a:spcAft>
                <a:spcPts val="600"/>
              </a:spcAft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lnSpc>
                <a:spcPct val="100000"/>
              </a:lnSpc>
              <a:spcAft>
                <a:spcPts val="600"/>
              </a:spcAft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20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</p:spPr>
        <p:txBody>
          <a:bodyPr anchor="ctr" anchorCtr="0"/>
          <a:lstStyle/>
          <a:p>
            <a:pPr marL="274320" lvl="0" indent="-274320" algn="ctr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Medi-Cal Behavioral Health </a:t>
            </a:r>
            <a:br>
              <a:rPr lang="en-US" dirty="0" smtClean="0"/>
            </a:br>
            <a:r>
              <a:rPr lang="en-US" dirty="0" smtClean="0"/>
              <a:t>System of Care in LA County</a:t>
            </a:r>
            <a:br>
              <a:rPr lang="en-US" dirty="0" smtClean="0"/>
            </a:br>
            <a:r>
              <a:rPr lang="en-US" b="0" dirty="0" smtClean="0"/>
              <a:t>*</a:t>
            </a:r>
            <a:r>
              <a:rPr lang="en-US" sz="18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Behavioral </a:t>
            </a:r>
            <a:r>
              <a:rPr lang="en-US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Health = Mental Health Services and </a:t>
            </a:r>
            <a:r>
              <a:rPr lang="en-US" sz="18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Substance </a:t>
            </a:r>
            <a:r>
              <a:rPr lang="en-US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Disorder Services</a:t>
            </a:r>
            <a:r>
              <a:rPr lang="en-US" sz="2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72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54" y="173990"/>
            <a:ext cx="8036466" cy="749092"/>
          </a:xfrm>
        </p:spPr>
        <p:txBody>
          <a:bodyPr/>
          <a:lstStyle/>
          <a:p>
            <a:r>
              <a:rPr lang="en-US" sz="3600" dirty="0" smtClean="0"/>
              <a:t>Behavioral Health in </a:t>
            </a:r>
            <a:r>
              <a:rPr lang="en-US" sz="3600" dirty="0" err="1" smtClean="0"/>
              <a:t>Medi</a:t>
            </a:r>
            <a:r>
              <a:rPr lang="en-US" sz="3600" dirty="0" smtClean="0"/>
              <a:t>-Cal 2014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19842"/>
              </p:ext>
            </p:extLst>
          </p:nvPr>
        </p:nvGraphicFramePr>
        <p:xfrm>
          <a:off x="485775" y="925513"/>
          <a:ext cx="8472488" cy="60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9437533" imgH="6745010" progId="Word.Document.12">
                  <p:embed/>
                </p:oleObj>
              </mc:Choice>
              <mc:Fallback>
                <p:oleObj name="Document" r:id="rId3" imgW="9437533" imgH="674501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925513"/>
                        <a:ext cx="8472488" cy="604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81" y="170916"/>
            <a:ext cx="8588523" cy="96567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LA Care Medi-Cal </a:t>
            </a:r>
            <a:br>
              <a:rPr lang="en-US" sz="3200" dirty="0" smtClean="0"/>
            </a:br>
            <a:r>
              <a:rPr lang="en-US" sz="3200" dirty="0" smtClean="0"/>
              <a:t>Mental Health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39" y="1034041"/>
            <a:ext cx="8579475" cy="5134743"/>
          </a:xfrm>
        </p:spPr>
        <p:txBody>
          <a:bodyPr wrap="square">
            <a:noAutofit/>
          </a:bodyPr>
          <a:lstStyle/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74320" lvl="1" indent="-274320">
              <a:lnSpc>
                <a:spcPct val="100000"/>
              </a:lnSpc>
              <a:spcAft>
                <a:spcPts val="600"/>
              </a:spcAft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New services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provided by Beacon’s network of providers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(</a:t>
            </a:r>
            <a:r>
              <a:rPr lang="en-US" sz="1400" dirty="0" smtClean="0"/>
              <a:t>services </a:t>
            </a:r>
            <a:r>
              <a:rPr lang="en-US" sz="1400" dirty="0"/>
              <a:t>that are </a:t>
            </a:r>
            <a:r>
              <a:rPr lang="en-US" sz="1400" b="1" i="1" u="sng" dirty="0"/>
              <a:t>medically necessary</a:t>
            </a:r>
            <a:r>
              <a:rPr lang="en-US" sz="1400" i="1" dirty="0"/>
              <a:t> </a:t>
            </a:r>
            <a:r>
              <a:rPr lang="en-US" sz="1400" dirty="0"/>
              <a:t>to protect life, prevent significant illness or significant disability, or to alleviate severe pain through the diagnosis and treatment of disease, illness, or injury)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085850" lvl="4" indent="-1714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Individual/group mental health evaluation and treatment (psychotherapy) </a:t>
            </a:r>
          </a:p>
          <a:p>
            <a:pPr marL="1085850" lvl="4" indent="-1714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Psychological testing when clinically indicated to evaluate a mental health </a:t>
            </a:r>
            <a:r>
              <a:rPr lang="en-US" sz="1400" dirty="0"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condition </a:t>
            </a:r>
          </a:p>
          <a:p>
            <a:pPr marL="1085850" lvl="4" indent="-1714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Psychiatric consultation to PCPs for medication management </a:t>
            </a:r>
          </a:p>
          <a:p>
            <a:pPr marL="1085850" lvl="4" indent="-1714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Outpatient services for the purposes of monitoring medication treatment</a:t>
            </a:r>
          </a:p>
          <a:p>
            <a:pPr marL="1085850" lvl="4" indent="-1714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Outpatient laboratory, supplies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supplements (supplements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may include vitamins that are not specifically excluded in the Medi-Cal formulary and that are scientifically proven effective in the treatment of mental health disorders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(although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none are currently indicated for this purpose))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4" indent="0">
              <a:buNone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*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Included diagnosis – a mental health disorder as defined by the current Diagnostic &amp; Statistical Manual (DSM). </a:t>
            </a: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 * Not covered – conditions that the DSM identifies as relational problems.  Hence, couple and family counseling are not covered services.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405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EN_OPTION9-201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6444</TotalTime>
  <Words>2128</Words>
  <Application>Microsoft Office PowerPoint</Application>
  <PresentationFormat>On-screen Show (4:3)</PresentationFormat>
  <Paragraphs>345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1EN_OPTION9-2012</vt:lpstr>
      <vt:lpstr>Document</vt:lpstr>
      <vt:lpstr>PowerPoint Presentation</vt:lpstr>
      <vt:lpstr>Goals</vt:lpstr>
      <vt:lpstr>Understanding the  New Behavioral Health Benefits</vt:lpstr>
      <vt:lpstr>What is Behavioral Health?</vt:lpstr>
      <vt:lpstr>Expanded Mental Health Services</vt:lpstr>
      <vt:lpstr>Expanded Substance Use  Disorder Services</vt:lpstr>
      <vt:lpstr>Medi-Cal Behavioral Health  System of Care in LA County *Behavioral Health = Mental Health Services and  Substance Use Disorder Services </vt:lpstr>
      <vt:lpstr>Behavioral Health in Medi-Cal 2014</vt:lpstr>
      <vt:lpstr>LA Care Medi-Cal  Mental Health Services</vt:lpstr>
      <vt:lpstr>LA County DMH Medi-Cal Specialty  Mental Health Services (SMHS)</vt:lpstr>
      <vt:lpstr>Medi-Cal SMHS Included Diagnoses</vt:lpstr>
      <vt:lpstr>SAPC Drug Medi-Cal SUD Services</vt:lpstr>
      <vt:lpstr>Screening, Brief Intervention &amp; Referral to Treatment (SBIRT)</vt:lpstr>
      <vt:lpstr>Requirements</vt:lpstr>
      <vt:lpstr>Process</vt:lpstr>
      <vt:lpstr>Pre-Screen</vt:lpstr>
      <vt:lpstr>Screen</vt:lpstr>
      <vt:lpstr>Standard Drink in the US</vt:lpstr>
      <vt:lpstr>PowerPoint Presentation</vt:lpstr>
      <vt:lpstr>AUDIT Scores</vt:lpstr>
      <vt:lpstr>Brief Intervention</vt:lpstr>
      <vt:lpstr>Referral to Treatment</vt:lpstr>
      <vt:lpstr>Training Requirements for Licensed Providers</vt:lpstr>
      <vt:lpstr>Training Requirements for Non-licensed Providers</vt:lpstr>
      <vt:lpstr>SBIRT Training</vt:lpstr>
      <vt:lpstr>Opioid Risk Management Pilot Study</vt:lpstr>
      <vt:lpstr>L.A. Care Pilot Study</vt:lpstr>
      <vt:lpstr>Screening Tools</vt:lpstr>
      <vt:lpstr>Pharmacy Lock-in Programs</vt:lpstr>
      <vt:lpstr>Issue – Effective Lock-in Programs</vt:lpstr>
      <vt:lpstr>Medication Assisted Treatment</vt:lpstr>
      <vt:lpstr>Referral Process –  the Screening Tool </vt:lpstr>
      <vt:lpstr>Background</vt:lpstr>
      <vt:lpstr>PowerPoint Presentation</vt:lpstr>
      <vt:lpstr>The Check Lists</vt:lpstr>
      <vt:lpstr>The Algorithm</vt:lpstr>
      <vt:lpstr>The Instruction</vt:lpstr>
      <vt:lpstr>L.A. Care Behavioral Health Contacts</vt:lpstr>
      <vt:lpstr>Summary</vt:lpstr>
      <vt:lpstr>PowerPoint Presentation</vt:lpstr>
    </vt:vector>
  </TitlesOfParts>
  <Company>L. A. Care Health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enriquee</dc:creator>
  <cp:lastModifiedBy>Clayton Chau</cp:lastModifiedBy>
  <cp:revision>592</cp:revision>
  <cp:lastPrinted>2013-12-08T21:40:32Z</cp:lastPrinted>
  <dcterms:created xsi:type="dcterms:W3CDTF">2012-09-18T20:47:52Z</dcterms:created>
  <dcterms:modified xsi:type="dcterms:W3CDTF">2014-08-12T17:10:26Z</dcterms:modified>
</cp:coreProperties>
</file>